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8"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555258-5272-4BD0-90E6-08F6D03C788E}" type="datetimeFigureOut">
              <a:rPr lang="en-GB" smtClean="0"/>
              <a:t>20/12/2012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994539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555258-5272-4BD0-90E6-08F6D03C788E}" type="datetimeFigureOut">
              <a:rPr lang="en-GB" smtClean="0"/>
              <a:t>20/12/2012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1961882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555258-5272-4BD0-90E6-08F6D03C788E}" type="datetimeFigureOut">
              <a:rPr lang="en-GB" smtClean="0"/>
              <a:t>20/12/2012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4252407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555258-5272-4BD0-90E6-08F6D03C788E}" type="datetimeFigureOut">
              <a:rPr lang="en-GB" smtClean="0"/>
              <a:t>20/12/2012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212743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55258-5272-4BD0-90E6-08F6D03C788E}" type="datetimeFigureOut">
              <a:rPr lang="en-GB" smtClean="0"/>
              <a:t>20/12/2012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381655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555258-5272-4BD0-90E6-08F6D03C788E}" type="datetimeFigureOut">
              <a:rPr lang="en-GB" smtClean="0"/>
              <a:t>20/12/2012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3358570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555258-5272-4BD0-90E6-08F6D03C788E}" type="datetimeFigureOut">
              <a:rPr lang="en-GB" smtClean="0"/>
              <a:t>20/12/2012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115180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555258-5272-4BD0-90E6-08F6D03C788E}" type="datetimeFigureOut">
              <a:rPr lang="en-GB" smtClean="0"/>
              <a:t>20/12/2012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39003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55258-5272-4BD0-90E6-08F6D03C788E}" type="datetimeFigureOut">
              <a:rPr lang="en-GB" smtClean="0"/>
              <a:t>20/12/2012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4270505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55258-5272-4BD0-90E6-08F6D03C788E}" type="datetimeFigureOut">
              <a:rPr lang="en-GB" smtClean="0"/>
              <a:t>20/12/2012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631873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55258-5272-4BD0-90E6-08F6D03C788E}" type="datetimeFigureOut">
              <a:rPr lang="en-GB" smtClean="0"/>
              <a:t>20/12/2012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7EE07B-F359-49C2-B6FB-4824154F8C03}" type="slidenum">
              <a:rPr lang="en-GB" smtClean="0"/>
              <a:t>‹#›</a:t>
            </a:fld>
            <a:endParaRPr lang="en-GB"/>
          </a:p>
        </p:txBody>
      </p:sp>
    </p:spTree>
    <p:extLst>
      <p:ext uri="{BB962C8B-B14F-4D97-AF65-F5344CB8AC3E}">
        <p14:creationId xmlns:p14="http://schemas.microsoft.com/office/powerpoint/2010/main" val="99975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55258-5272-4BD0-90E6-08F6D03C788E}" type="datetimeFigureOut">
              <a:rPr lang="en-GB" smtClean="0"/>
              <a:t>20/12/2012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EE07B-F359-49C2-B6FB-4824154F8C03}" type="slidenum">
              <a:rPr lang="en-GB" smtClean="0"/>
              <a:t>‹#›</a:t>
            </a:fld>
            <a:endParaRPr lang="en-GB"/>
          </a:p>
        </p:txBody>
      </p:sp>
    </p:spTree>
    <p:extLst>
      <p:ext uri="{BB962C8B-B14F-4D97-AF65-F5344CB8AC3E}">
        <p14:creationId xmlns:p14="http://schemas.microsoft.com/office/powerpoint/2010/main" val="146378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Claude_Adrien_Helv%C3%A9tius" TargetMode="External"/><Relationship Id="rId2" Type="http://schemas.openxmlformats.org/officeDocument/2006/relationships/hyperlink" Target="http://en.wikipedia.org/wiki/Christian_Wolff_%28philosopher%2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FF0000"/>
                </a:solidFill>
              </a:rPr>
              <a:t>Jeremy Bentham</a:t>
            </a:r>
            <a:endParaRPr lang="en-GB" dirty="0">
              <a:solidFill>
                <a:srgbClr val="FF0000"/>
              </a:solidFill>
            </a:endParaRPr>
          </a:p>
        </p:txBody>
      </p:sp>
      <p:sp>
        <p:nvSpPr>
          <p:cNvPr id="3" name="Subtitle 2"/>
          <p:cNvSpPr>
            <a:spLocks noGrp="1"/>
          </p:cNvSpPr>
          <p:nvPr>
            <p:ph type="subTitle" idx="1"/>
          </p:nvPr>
        </p:nvSpPr>
        <p:spPr/>
        <p:txBody>
          <a:bodyPr/>
          <a:lstStyle/>
          <a:p>
            <a:r>
              <a:rPr lang="en-GB" dirty="0" smtClean="0">
                <a:solidFill>
                  <a:schemeClr val="tx1"/>
                </a:solidFill>
              </a:rPr>
              <a:t>1748-1832</a:t>
            </a:r>
          </a:p>
          <a:p>
            <a:endParaRPr lang="en-GB" dirty="0" smtClean="0">
              <a:solidFill>
                <a:schemeClr val="tx1"/>
              </a:solidFill>
            </a:endParaRPr>
          </a:p>
          <a:p>
            <a:r>
              <a:rPr lang="en-GB" dirty="0" smtClean="0"/>
              <a:t>(UCL: 1826; James Mill)</a:t>
            </a:r>
            <a:endParaRPr lang="en-GB" dirty="0"/>
          </a:p>
        </p:txBody>
      </p:sp>
    </p:spTree>
    <p:extLst>
      <p:ext uri="{BB962C8B-B14F-4D97-AF65-F5344CB8AC3E}">
        <p14:creationId xmlns:p14="http://schemas.microsoft.com/office/powerpoint/2010/main" val="621087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e.g.</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pleasures of power are the pleasures that accompany the persuasion of a man's being in a condition to dispose people, by means of their hopes and fears, to give him the benefit of their services: that is, by the hope of some service, or by the fear of some disservice, that he may be in the way to render them.</a:t>
            </a:r>
          </a:p>
          <a:p>
            <a:r>
              <a:rPr lang="en-GB" dirty="0" smtClean="0"/>
              <a:t>The pleasures of malevolence are the pleasures resulting from the view of any pain supposed to be suffered by the beings who may become the objects of malevolence: to wit, 1. Human beings. 2. Other animals. These may also be styled the pleasures of ill-will, the pleasures of the irascible appetite, the pleasures of antipathy, or the pleasures of the malevolent or dissocial affections. </a:t>
            </a:r>
          </a:p>
          <a:p>
            <a:r>
              <a:rPr lang="en-GB" dirty="0" smtClean="0"/>
              <a:t>? expectation utilities are particularly strong?</a:t>
            </a:r>
            <a:endParaRPr lang="en-GB" dirty="0"/>
          </a:p>
        </p:txBody>
      </p:sp>
    </p:spTree>
    <p:extLst>
      <p:ext uri="{BB962C8B-B14F-4D97-AF65-F5344CB8AC3E}">
        <p14:creationId xmlns:p14="http://schemas.microsoft.com/office/powerpoint/2010/main" val="245649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sophisticated:</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“if time is taken to calculate the best course of action it is likely that the opportunity to take the best course of action will already have passed”</a:t>
            </a:r>
          </a:p>
          <a:p>
            <a:r>
              <a:rPr lang="en-GB" dirty="0" smtClean="0"/>
              <a:t>1</a:t>
            </a:r>
            <a:r>
              <a:rPr lang="en-GB" baseline="30000" dirty="0" smtClean="0"/>
              <a:t>st</a:t>
            </a:r>
            <a:r>
              <a:rPr lang="en-GB" dirty="0" smtClean="0"/>
              <a:t> order: immediate; 2</a:t>
            </a:r>
            <a:r>
              <a:rPr lang="en-GB" baseline="30000" dirty="0" smtClean="0"/>
              <a:t>nd</a:t>
            </a:r>
            <a:r>
              <a:rPr lang="en-GB" dirty="0" smtClean="0"/>
              <a:t> order: signalling: “alarm and danger”:</a:t>
            </a:r>
          </a:p>
          <a:p>
            <a:r>
              <a:rPr lang="en-GB" dirty="0" smtClean="0"/>
              <a:t>“It is true there are cases in which, if we confine ourselves to the effects of the first order, the good will have an incontestable preponderance over the evil. Were the offence considered only under this point of view, it would not be easy to assign any good reasons to justify the rigour of the laws. Every thing depends upon the evil of the second order; it is this which gives to such actions the character of crime, and which makes punishment necessary. </a:t>
            </a:r>
          </a:p>
          <a:p>
            <a:r>
              <a:rPr lang="en-GB" dirty="0" smtClean="0"/>
              <a:t>Let us take, for example, the physical desire of satisfying hunger. Let a beggar, pressed by hunger, steal from a rich man's house a loaf, which perhaps saves him from starving, can it be possible to compare the good which the thief acquires for himself, with the evil which the rich man suffers? … It is not on account of the evil of the first order that it is necessary to erect these actions into offences, but on account of the evil of the second order.</a:t>
            </a:r>
            <a:endParaRPr lang="en-GB" dirty="0"/>
          </a:p>
        </p:txBody>
      </p:sp>
    </p:spTree>
    <p:extLst>
      <p:ext uri="{BB962C8B-B14F-4D97-AF65-F5344CB8AC3E}">
        <p14:creationId xmlns:p14="http://schemas.microsoft.com/office/powerpoint/2010/main" val="250797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Karl Marx</a:t>
            </a:r>
            <a:endParaRPr lang="en-GB" dirty="0"/>
          </a:p>
        </p:txBody>
      </p:sp>
      <p:sp>
        <p:nvSpPr>
          <p:cNvPr id="3" name="Content Placeholder 2"/>
          <p:cNvSpPr>
            <a:spLocks noGrp="1"/>
          </p:cNvSpPr>
          <p:nvPr>
            <p:ph idx="1"/>
          </p:nvPr>
        </p:nvSpPr>
        <p:spPr/>
        <p:txBody>
          <a:bodyPr>
            <a:normAutofit fontScale="70000" lnSpcReduction="20000"/>
          </a:bodyPr>
          <a:lstStyle/>
          <a:p>
            <a:endParaRPr lang="en-GB" i="1" dirty="0"/>
          </a:p>
          <a:p>
            <a:r>
              <a:rPr lang="en-GB" dirty="0" smtClean="0"/>
              <a:t>Not even excepting our philosopher, </a:t>
            </a:r>
            <a:r>
              <a:rPr lang="en-GB" dirty="0" smtClean="0">
                <a:hlinkClick r:id="rId2" tooltip="Christian Wolff (philosopher)"/>
              </a:rPr>
              <a:t>Christian Wolff</a:t>
            </a:r>
            <a:r>
              <a:rPr lang="en-GB" dirty="0" smtClean="0"/>
              <a:t>, in no time and in no country has the most homespun commonplace ever strutted about in so self-satisfied a way. The principle of utility was no discovery of Bentham. He simply reproduced in his dull way what </a:t>
            </a:r>
            <a:r>
              <a:rPr lang="en-GB" dirty="0" err="1" smtClean="0">
                <a:hlinkClick r:id="rId3" tooltip="Claude Adrien Helvétius"/>
              </a:rPr>
              <a:t>Helvétius</a:t>
            </a:r>
            <a:r>
              <a:rPr lang="en-GB" dirty="0" smtClean="0"/>
              <a:t> and other Frenchmen had said with esprit in the 18th century. … With the driest naiveté he takes the modern shopkeeper, especially the English shopkeeper, as the normal man. Whatever is useful to this queer normal man, and to his world, is absolutely useful. This yard-measure, then, he applies to past, present, and future. … With such rubbish has the brave fellow, with his motto, "</a:t>
            </a:r>
            <a:r>
              <a:rPr lang="en-GB" dirty="0" err="1" smtClean="0"/>
              <a:t>nulla</a:t>
            </a:r>
            <a:r>
              <a:rPr lang="en-GB" dirty="0" smtClean="0"/>
              <a:t> dies sine line!," piled up mountains of books</a:t>
            </a:r>
          </a:p>
          <a:p>
            <a:endParaRPr lang="en-GB" i="1" smtClean="0"/>
          </a:p>
          <a:p>
            <a:r>
              <a:rPr lang="en-GB" i="1" smtClean="0"/>
              <a:t>"</a:t>
            </a:r>
            <a:r>
              <a:rPr lang="en-GB" i="1" dirty="0" smtClean="0"/>
              <a:t>the insipid, pedantic, leather-lipped oracle of the commonplace</a:t>
            </a:r>
            <a:br>
              <a:rPr lang="en-GB" i="1" dirty="0" smtClean="0"/>
            </a:br>
            <a:r>
              <a:rPr lang="en-GB" i="1" dirty="0" smtClean="0"/>
              <a:t>bourgeois intelligence of the nineteenth century“</a:t>
            </a:r>
          </a:p>
          <a:p>
            <a:endParaRPr lang="en-GB" dirty="0"/>
          </a:p>
        </p:txBody>
      </p:sp>
    </p:spTree>
    <p:extLst>
      <p:ext uri="{BB962C8B-B14F-4D97-AF65-F5344CB8AC3E}">
        <p14:creationId xmlns:p14="http://schemas.microsoft.com/office/powerpoint/2010/main" val="170677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Auto-Icon</a:t>
            </a:r>
            <a:endParaRPr lang="en-GB" dirty="0"/>
          </a:p>
        </p:txBody>
      </p:sp>
      <p:sp>
        <p:nvSpPr>
          <p:cNvPr id="3" name="Content Placeholder 2"/>
          <p:cNvSpPr>
            <a:spLocks noGrp="1"/>
          </p:cNvSpPr>
          <p:nvPr>
            <p:ph idx="1"/>
          </p:nvPr>
        </p:nvSpPr>
        <p:spPr/>
        <p:txBody>
          <a:bodyPr>
            <a:normAutofit fontScale="47500" lnSpcReduction="20000"/>
          </a:bodyPr>
          <a:lstStyle/>
          <a:p>
            <a:r>
              <a:rPr lang="en-GB" dirty="0" smtClean="0"/>
              <a:t>My body I give to my dear friend Doctor </a:t>
            </a:r>
            <a:r>
              <a:rPr lang="en-GB" dirty="0" err="1" smtClean="0"/>
              <a:t>Southwood</a:t>
            </a:r>
            <a:r>
              <a:rPr lang="en-GB" dirty="0" smtClean="0"/>
              <a:t> Smith to be disposed of in a manner hereinafter mentioned, and I direct ... he will take my body under his charge and take the requisite and appropriate measures for the disposal and preservation of the several parts of my bodily frame in the manner expressed in the paper annexed to this my will and at the top of which I have written Auto Icon. The skeleton he will cause to be put together in such a manner as that the whole figure may be seated in a chair usually occupied by me when living, in the attitude in which I am sitting when engaged in thought in the course of time employed in writing. I direct that the body thus prepared shall be transferred to my executor. He will cause the skeleton to be clad in one of the suits of black occasionally worn by me. The body so clothed, together with the chair and the staff in the my later years </a:t>
            </a:r>
            <a:r>
              <a:rPr lang="en-GB" dirty="0" err="1" smtClean="0"/>
              <a:t>bourne</a:t>
            </a:r>
            <a:r>
              <a:rPr lang="en-GB" dirty="0" smtClean="0"/>
              <a:t> by me, he will take charge of and for containing the whole apparatus he will cause to be prepared an appropriate box or case and will cause to be engraved in conspicuous characters on a plate to be affixed thereon and also on the labels on the glass cases in which the preparations of the soft parts of my body shall be contained ... my name at length with the letters </a:t>
            </a:r>
            <a:r>
              <a:rPr lang="en-GB" dirty="0" err="1" smtClean="0"/>
              <a:t>ob</a:t>
            </a:r>
            <a:r>
              <a:rPr lang="en-GB" dirty="0" smtClean="0"/>
              <a:t>: followed by the day of my decease. If it should so happen that my personal friends and other disciples should be disposed to meet together on some day or days of the year for the purpose of commemorating the founder of the greatest happiness system of morals and legislation my executor will from time to time cause to be conveyed to the room in which they meet the said box or case with the contents therein to be stationed in such part of the room as to the assembled company shall seem meet .</a:t>
            </a:r>
          </a:p>
          <a:p>
            <a:r>
              <a:rPr lang="en-GB" dirty="0" smtClean="0"/>
              <a:t>Queens Square Place, Westminster, Wednesday 30th May, 1832. </a:t>
            </a:r>
          </a:p>
          <a:p>
            <a:endParaRPr lang="en-GB" dirty="0"/>
          </a:p>
        </p:txBody>
      </p:sp>
    </p:spTree>
    <p:extLst>
      <p:ext uri="{BB962C8B-B14F-4D97-AF65-F5344CB8AC3E}">
        <p14:creationId xmlns:p14="http://schemas.microsoft.com/office/powerpoint/2010/main" val="1315704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Short…</a:t>
            </a:r>
            <a:endParaRPr lang="en-GB" dirty="0"/>
          </a:p>
        </p:txBody>
      </p:sp>
      <p:sp>
        <p:nvSpPr>
          <p:cNvPr id="3" name="Content Placeholder 2"/>
          <p:cNvSpPr>
            <a:spLocks noGrp="1"/>
          </p:cNvSpPr>
          <p:nvPr>
            <p:ph idx="1"/>
          </p:nvPr>
        </p:nvSpPr>
        <p:spPr/>
        <p:txBody>
          <a:bodyPr/>
          <a:lstStyle/>
          <a:p>
            <a:r>
              <a:rPr lang="en-GB" dirty="0" smtClean="0"/>
              <a:t>Intense, long, certain, speedy, fruitful, pure—</a:t>
            </a:r>
            <a:br>
              <a:rPr lang="en-GB" dirty="0" smtClean="0"/>
            </a:br>
            <a:r>
              <a:rPr lang="en-GB" dirty="0" smtClean="0"/>
              <a:t>Such marks in pleasures and in pains endure.</a:t>
            </a:r>
            <a:br>
              <a:rPr lang="en-GB" dirty="0" smtClean="0"/>
            </a:br>
            <a:r>
              <a:rPr lang="en-GB" dirty="0" smtClean="0"/>
              <a:t>Such pleasures seek if private be thy end:</a:t>
            </a:r>
            <a:br>
              <a:rPr lang="en-GB" dirty="0" smtClean="0"/>
            </a:br>
            <a:r>
              <a:rPr lang="en-GB" dirty="0" smtClean="0"/>
              <a:t>If it be public, wide let them extend</a:t>
            </a:r>
            <a:br>
              <a:rPr lang="en-GB" dirty="0" smtClean="0"/>
            </a:br>
            <a:r>
              <a:rPr lang="en-GB" dirty="0" smtClean="0"/>
              <a:t>Such pains avoid, whichever be thy view:</a:t>
            </a:r>
            <a:br>
              <a:rPr lang="en-GB" dirty="0" smtClean="0"/>
            </a:br>
            <a:r>
              <a:rPr lang="en-GB" dirty="0" smtClean="0"/>
              <a:t>If pains must come, let them extend to few.</a:t>
            </a:r>
          </a:p>
          <a:p>
            <a:endParaRPr lang="en-GB" dirty="0" smtClean="0"/>
          </a:p>
          <a:p>
            <a:r>
              <a:rPr lang="en-GB" dirty="0" smtClean="0"/>
              <a:t>Aristotle; Hobbes; Helvetius …</a:t>
            </a:r>
            <a:endParaRPr lang="en-GB" dirty="0"/>
          </a:p>
        </p:txBody>
      </p:sp>
    </p:spTree>
    <p:extLst>
      <p:ext uri="{BB962C8B-B14F-4D97-AF65-F5344CB8AC3E}">
        <p14:creationId xmlns:p14="http://schemas.microsoft.com/office/powerpoint/2010/main" val="310601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p:cNvPicPr>
            <a:picLocks noChangeAspect="1" noChangeArrowheads="1"/>
          </p:cNvPicPr>
          <p:nvPr/>
        </p:nvPicPr>
        <p:blipFill>
          <a:blip r:embed="rId2" cstate="print"/>
          <a:srcRect/>
          <a:stretch>
            <a:fillRect/>
          </a:stretch>
        </p:blipFill>
        <p:spPr bwMode="auto">
          <a:xfrm>
            <a:off x="4860032" y="980728"/>
            <a:ext cx="3619698" cy="5112568"/>
          </a:xfrm>
          <a:prstGeom prst="rect">
            <a:avLst/>
          </a:prstGeom>
          <a:noFill/>
          <a:ln w="9525">
            <a:noFill/>
            <a:miter lim="800000"/>
            <a:headEnd/>
            <a:tailEnd/>
          </a:ln>
        </p:spPr>
      </p:pic>
      <p:pic>
        <p:nvPicPr>
          <p:cNvPr id="1026" name="Picture 2" descr="http://upload.wikimedia.org/wikipedia/commons/thumb/e/ef/Jeremy_Bentham_by_Thomas_Frye.jpg/180px-Jeremy_Bentham_by_Thomas_Fry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980728"/>
            <a:ext cx="3347972" cy="504056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839569" y="6119589"/>
            <a:ext cx="1146724" cy="523220"/>
          </a:xfrm>
          <a:prstGeom prst="rect">
            <a:avLst/>
          </a:prstGeom>
          <a:noFill/>
        </p:spPr>
        <p:txBody>
          <a:bodyPr wrap="none" rtlCol="0">
            <a:spAutoFit/>
          </a:bodyPr>
          <a:lstStyle/>
          <a:p>
            <a:r>
              <a:rPr lang="en-GB" sz="2800" dirty="0" smtClean="0"/>
              <a:t>age 13</a:t>
            </a:r>
            <a:endParaRPr lang="en-GB" sz="2800" dirty="0"/>
          </a:p>
        </p:txBody>
      </p:sp>
      <p:sp>
        <p:nvSpPr>
          <p:cNvPr id="7" name="TextBox 6"/>
          <p:cNvSpPr txBox="1"/>
          <p:nvPr/>
        </p:nvSpPr>
        <p:spPr>
          <a:xfrm>
            <a:off x="6005147" y="6093296"/>
            <a:ext cx="1329467" cy="523220"/>
          </a:xfrm>
          <a:prstGeom prst="rect">
            <a:avLst/>
          </a:prstGeom>
          <a:noFill/>
        </p:spPr>
        <p:txBody>
          <a:bodyPr wrap="none" rtlCol="0">
            <a:spAutoFit/>
          </a:bodyPr>
          <a:lstStyle/>
          <a:p>
            <a:r>
              <a:rPr lang="en-GB" sz="2800" dirty="0" smtClean="0"/>
              <a:t>age 173</a:t>
            </a:r>
            <a:endParaRPr lang="en-GB" sz="2800" dirty="0"/>
          </a:p>
        </p:txBody>
      </p:sp>
    </p:spTree>
    <p:extLst>
      <p:ext uri="{BB962C8B-B14F-4D97-AF65-F5344CB8AC3E}">
        <p14:creationId xmlns:p14="http://schemas.microsoft.com/office/powerpoint/2010/main" val="215860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Panopticon</a:t>
            </a:r>
            <a:endParaRPr lang="en-GB" dirty="0"/>
          </a:p>
        </p:txBody>
      </p:sp>
      <p:sp>
        <p:nvSpPr>
          <p:cNvPr id="3" name="Content Placeholder 2"/>
          <p:cNvSpPr>
            <a:spLocks noGrp="1"/>
          </p:cNvSpPr>
          <p:nvPr>
            <p:ph idx="1"/>
          </p:nvPr>
        </p:nvSpPr>
        <p:spPr>
          <a:xfrm>
            <a:off x="457200" y="1600200"/>
            <a:ext cx="3898776" cy="4525963"/>
          </a:xfrm>
        </p:spPr>
        <p:txBody>
          <a:bodyPr>
            <a:normAutofit fontScale="70000" lnSpcReduction="20000"/>
          </a:bodyPr>
          <a:lstStyle/>
          <a:p>
            <a:r>
              <a:rPr lang="en-GB" dirty="0" smtClean="0"/>
              <a:t>a new mode of obtaining power of mind over mind, in a quantity hitherto without example</a:t>
            </a:r>
          </a:p>
          <a:p>
            <a:r>
              <a:rPr lang="en-GB" dirty="0" smtClean="0"/>
              <a:t>As the watchmen cannot be seen, they need not be on duty at all times, effectively leaving the watching to the watched.</a:t>
            </a:r>
          </a:p>
          <a:p>
            <a:r>
              <a:rPr lang="en-GB" dirty="0" smtClean="0"/>
              <a:t>According to Bentham's design, the prisoners would also be used as menial labour walking on wheels to spin looms or run a water wheel. </a:t>
            </a:r>
          </a:p>
          <a:p>
            <a:r>
              <a:rPr lang="en-GB" dirty="0" err="1" smtClean="0"/>
              <a:t>Millbank</a:t>
            </a:r>
            <a:r>
              <a:rPr lang="en-GB" dirty="0" smtClean="0"/>
              <a:t>: 1799</a:t>
            </a:r>
            <a:endParaRPr lang="en-GB" dirty="0"/>
          </a:p>
        </p:txBody>
      </p:sp>
      <p:pic>
        <p:nvPicPr>
          <p:cNvPr id="2050" name="Picture 2" descr="http://upload.wikimedia.org/wikipedia/commons/thumb/1/11/Panopticon.jpg/250px-Panoptic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628800"/>
            <a:ext cx="4338132" cy="4459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44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Tenets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individual and economic freedom</a:t>
            </a:r>
          </a:p>
          <a:p>
            <a:r>
              <a:rPr lang="en-GB" dirty="0" smtClean="0"/>
              <a:t>separation of church and state, </a:t>
            </a:r>
          </a:p>
          <a:p>
            <a:r>
              <a:rPr lang="en-GB" dirty="0" smtClean="0"/>
              <a:t>freedom of expression, </a:t>
            </a:r>
          </a:p>
          <a:p>
            <a:r>
              <a:rPr lang="en-GB" dirty="0" smtClean="0"/>
              <a:t>equal rights for women, </a:t>
            </a:r>
          </a:p>
          <a:p>
            <a:r>
              <a:rPr lang="en-GB" dirty="0" smtClean="0"/>
              <a:t>decriminalisation of homosexual acts</a:t>
            </a:r>
          </a:p>
          <a:p>
            <a:r>
              <a:rPr lang="en-GB" dirty="0" smtClean="0"/>
              <a:t>abolition of slavery</a:t>
            </a:r>
          </a:p>
          <a:p>
            <a:r>
              <a:rPr lang="en-GB" dirty="0" smtClean="0"/>
              <a:t>abolition of the death penalty</a:t>
            </a:r>
          </a:p>
          <a:p>
            <a:r>
              <a:rPr lang="en-GB" dirty="0" smtClean="0"/>
              <a:t>abolition of physical punishment, including that of children.</a:t>
            </a:r>
            <a:endParaRPr lang="en-GB" dirty="0"/>
          </a:p>
        </p:txBody>
      </p:sp>
    </p:spTree>
    <p:extLst>
      <p:ext uri="{BB962C8B-B14F-4D97-AF65-F5344CB8AC3E}">
        <p14:creationId xmlns:p14="http://schemas.microsoft.com/office/powerpoint/2010/main" val="227725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Utilitarianism</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fundamental axiom, “</a:t>
            </a:r>
            <a:r>
              <a:rPr lang="en-GB" i="1" dirty="0" smtClean="0"/>
              <a:t>it is the greatest happiness of the greatest number that is the measure of right and wrong”</a:t>
            </a:r>
          </a:p>
          <a:p>
            <a:r>
              <a:rPr lang="en-GB" dirty="0" smtClean="0"/>
              <a:t>“Nature has placed mankind under the governance of two sovereign masters, pain and pleasure. It is for them alone to point out what we ought to do, as well as to determine what we shall do. On the one hand the standard of right and wrong, on the other the chain of causes and effects, are fastened to their throne. They govern us in all we do, in all we say, in all we think.” (1789) </a:t>
            </a:r>
            <a:endParaRPr lang="en-GB" dirty="0"/>
          </a:p>
        </p:txBody>
      </p:sp>
    </p:spTree>
    <p:extLst>
      <p:ext uri="{BB962C8B-B14F-4D97-AF65-F5344CB8AC3E}">
        <p14:creationId xmlns:p14="http://schemas.microsoft.com/office/powerpoint/2010/main" val="178944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Felicific Calculus</a:t>
            </a:r>
            <a:endParaRPr lang="en-GB" dirty="0"/>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r>
              <a:rPr lang="en-GB" dirty="0" smtClean="0"/>
              <a:t>utility:</a:t>
            </a:r>
          </a:p>
          <a:p>
            <a:pPr lvl="1"/>
            <a:r>
              <a:rPr lang="en-GB" dirty="0" smtClean="0"/>
              <a:t>Intensity: How strong is the pleasure?</a:t>
            </a:r>
          </a:p>
          <a:p>
            <a:pPr lvl="1"/>
            <a:r>
              <a:rPr lang="en-GB" dirty="0" smtClean="0"/>
              <a:t>Duration: How long will the pleasure last?</a:t>
            </a:r>
          </a:p>
          <a:p>
            <a:pPr lvl="1"/>
            <a:r>
              <a:rPr lang="en-GB" dirty="0" smtClean="0"/>
              <a:t>Certainty or uncertainty: How likely or unlikely is it that the pleasure will occur?</a:t>
            </a:r>
          </a:p>
          <a:p>
            <a:pPr lvl="1"/>
            <a:r>
              <a:rPr lang="en-GB" dirty="0" smtClean="0"/>
              <a:t>Propinquity or remoteness: How soon will the pleasure occur? (</a:t>
            </a:r>
            <a:r>
              <a:rPr lang="en-GB" dirty="0" smtClean="0">
                <a:solidFill>
                  <a:srgbClr val="FF0000"/>
                </a:solidFill>
              </a:rPr>
              <a:t>can’t find discount function</a:t>
            </a:r>
            <a:r>
              <a:rPr lang="en-GB" dirty="0" smtClean="0"/>
              <a:t>)</a:t>
            </a:r>
          </a:p>
          <a:p>
            <a:r>
              <a:rPr lang="en-GB" dirty="0" smtClean="0"/>
              <a:t>state probability:</a:t>
            </a:r>
          </a:p>
          <a:p>
            <a:pPr lvl="1"/>
            <a:r>
              <a:rPr lang="en-GB" dirty="0" smtClean="0"/>
              <a:t>Fecundity: The probability that the action will be followed by sensations of the same kind.</a:t>
            </a:r>
          </a:p>
          <a:p>
            <a:pPr lvl="1"/>
            <a:r>
              <a:rPr lang="en-GB" dirty="0" smtClean="0"/>
              <a:t>Purity: The probability that it will not be followed by sensations of the opposite kind.</a:t>
            </a:r>
          </a:p>
          <a:p>
            <a:r>
              <a:rPr lang="en-GB" dirty="0" smtClean="0"/>
              <a:t>promiscuity:</a:t>
            </a:r>
          </a:p>
          <a:p>
            <a:pPr lvl="1"/>
            <a:r>
              <a:rPr lang="en-GB" dirty="0" smtClean="0"/>
              <a:t>Extent: How many people will be affected?</a:t>
            </a:r>
            <a:endParaRPr lang="en-GB" dirty="0"/>
          </a:p>
        </p:txBody>
      </p:sp>
    </p:spTree>
    <p:extLst>
      <p:ext uri="{BB962C8B-B14F-4D97-AF65-F5344CB8AC3E}">
        <p14:creationId xmlns:p14="http://schemas.microsoft.com/office/powerpoint/2010/main" val="22829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Short…</a:t>
            </a:r>
            <a:endParaRPr lang="en-GB" dirty="0"/>
          </a:p>
        </p:txBody>
      </p:sp>
      <p:sp>
        <p:nvSpPr>
          <p:cNvPr id="3" name="Content Placeholder 2"/>
          <p:cNvSpPr>
            <a:spLocks noGrp="1"/>
          </p:cNvSpPr>
          <p:nvPr>
            <p:ph idx="1"/>
          </p:nvPr>
        </p:nvSpPr>
        <p:spPr/>
        <p:txBody>
          <a:bodyPr/>
          <a:lstStyle/>
          <a:p>
            <a:r>
              <a:rPr lang="en-GB" dirty="0" smtClean="0"/>
              <a:t>Intense, long, certain, speedy, fruitful, pure—</a:t>
            </a:r>
            <a:br>
              <a:rPr lang="en-GB" dirty="0" smtClean="0"/>
            </a:br>
            <a:r>
              <a:rPr lang="en-GB" dirty="0" smtClean="0"/>
              <a:t>Such marks in pleasures and in pains endure.</a:t>
            </a:r>
            <a:br>
              <a:rPr lang="en-GB" dirty="0" smtClean="0"/>
            </a:br>
            <a:r>
              <a:rPr lang="en-GB" dirty="0" smtClean="0"/>
              <a:t>Such pleasures seek if private be thy end:</a:t>
            </a:r>
            <a:br>
              <a:rPr lang="en-GB" dirty="0" smtClean="0"/>
            </a:br>
            <a:r>
              <a:rPr lang="en-GB" dirty="0" smtClean="0"/>
              <a:t>If it be public, wide let them extend</a:t>
            </a:r>
            <a:br>
              <a:rPr lang="en-GB" dirty="0" smtClean="0"/>
            </a:br>
            <a:r>
              <a:rPr lang="en-GB" dirty="0" smtClean="0"/>
              <a:t>Such pains avoid, whichever be thy view:</a:t>
            </a:r>
            <a:br>
              <a:rPr lang="en-GB" dirty="0" smtClean="0"/>
            </a:br>
            <a:r>
              <a:rPr lang="en-GB" dirty="0" smtClean="0"/>
              <a:t>If pains must come, let them extend to few.</a:t>
            </a:r>
            <a:endParaRPr lang="en-GB" dirty="0"/>
          </a:p>
        </p:txBody>
      </p:sp>
    </p:spTree>
    <p:extLst>
      <p:ext uri="{BB962C8B-B14F-4D97-AF65-F5344CB8AC3E}">
        <p14:creationId xmlns:p14="http://schemas.microsoft.com/office/powerpoint/2010/main" val="136149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14 Pleasures; 12 Pains</a:t>
            </a:r>
            <a:endParaRPr lang="en-GB" dirty="0"/>
          </a:p>
        </p:txBody>
      </p:sp>
      <p:sp>
        <p:nvSpPr>
          <p:cNvPr id="3" name="Content Placeholder 2"/>
          <p:cNvSpPr>
            <a:spLocks noGrp="1"/>
          </p:cNvSpPr>
          <p:nvPr>
            <p:ph idx="1"/>
          </p:nvPr>
        </p:nvSpPr>
        <p:spPr>
          <a:xfrm>
            <a:off x="-36512" y="1600200"/>
            <a:ext cx="4762872" cy="4525963"/>
          </a:xfrm>
        </p:spPr>
        <p:txBody>
          <a:bodyPr>
            <a:normAutofit fontScale="62500" lnSpcReduction="20000"/>
          </a:bodyPr>
          <a:lstStyle/>
          <a:p>
            <a:r>
              <a:rPr lang="en-GB" dirty="0" smtClean="0"/>
              <a:t>The pleasures of sense.</a:t>
            </a:r>
          </a:p>
          <a:p>
            <a:r>
              <a:rPr lang="en-GB" dirty="0" smtClean="0"/>
              <a:t>The pleasures of wealth.</a:t>
            </a:r>
          </a:p>
          <a:p>
            <a:r>
              <a:rPr lang="en-GB" dirty="0" smtClean="0"/>
              <a:t>The pleasures of skill.</a:t>
            </a:r>
          </a:p>
          <a:p>
            <a:r>
              <a:rPr lang="en-GB" dirty="0" smtClean="0"/>
              <a:t>The pleasures of amity. </a:t>
            </a:r>
          </a:p>
          <a:p>
            <a:r>
              <a:rPr lang="en-GB" dirty="0" smtClean="0"/>
              <a:t>The pleasures of a good name. </a:t>
            </a:r>
          </a:p>
          <a:p>
            <a:r>
              <a:rPr lang="en-GB" dirty="0" smtClean="0"/>
              <a:t>The pleasures of power (</a:t>
            </a:r>
            <a:r>
              <a:rPr lang="en-GB" dirty="0" err="1" smtClean="0"/>
              <a:t>inc</a:t>
            </a:r>
            <a:r>
              <a:rPr lang="en-GB" dirty="0" smtClean="0"/>
              <a:t> </a:t>
            </a:r>
            <a:r>
              <a:rPr lang="en-GB" dirty="0" err="1" smtClean="0"/>
              <a:t>Machiav</a:t>
            </a:r>
            <a:r>
              <a:rPr lang="en-GB" dirty="0" smtClean="0"/>
              <a:t>). </a:t>
            </a:r>
          </a:p>
          <a:p>
            <a:r>
              <a:rPr lang="en-GB" dirty="0" smtClean="0"/>
              <a:t>The pleasures of piety. </a:t>
            </a:r>
          </a:p>
          <a:p>
            <a:r>
              <a:rPr lang="en-GB" dirty="0" smtClean="0"/>
              <a:t>The pleasures of benevolence.</a:t>
            </a:r>
          </a:p>
          <a:p>
            <a:r>
              <a:rPr lang="en-GB" dirty="0" smtClean="0"/>
              <a:t>The pleasures of malevolence.</a:t>
            </a:r>
          </a:p>
          <a:p>
            <a:r>
              <a:rPr lang="en-GB" dirty="0" smtClean="0"/>
              <a:t>The pleasures of memory. </a:t>
            </a:r>
          </a:p>
          <a:p>
            <a:r>
              <a:rPr lang="en-GB" dirty="0" smtClean="0"/>
              <a:t>The pleasures of imagination.</a:t>
            </a:r>
          </a:p>
          <a:p>
            <a:r>
              <a:rPr lang="en-GB" dirty="0" smtClean="0"/>
              <a:t>The pleasures of expectation.</a:t>
            </a:r>
          </a:p>
          <a:p>
            <a:r>
              <a:rPr lang="en-GB" dirty="0" smtClean="0"/>
              <a:t>The pleasures dependent on association.</a:t>
            </a:r>
          </a:p>
          <a:p>
            <a:r>
              <a:rPr lang="en-GB" dirty="0" smtClean="0"/>
              <a:t>The pleasures of relief.</a:t>
            </a:r>
            <a:endParaRPr lang="en-GB" dirty="0"/>
          </a:p>
        </p:txBody>
      </p:sp>
      <p:sp>
        <p:nvSpPr>
          <p:cNvPr id="4" name="Content Placeholder 2"/>
          <p:cNvSpPr txBox="1">
            <a:spLocks/>
          </p:cNvSpPr>
          <p:nvPr/>
        </p:nvSpPr>
        <p:spPr>
          <a:xfrm>
            <a:off x="4499992" y="1556792"/>
            <a:ext cx="4906888" cy="45259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The pains of privation (lack of pleas). </a:t>
            </a:r>
          </a:p>
          <a:p>
            <a:r>
              <a:rPr lang="en-GB" dirty="0" smtClean="0"/>
              <a:t>The pains of the senses. </a:t>
            </a:r>
          </a:p>
          <a:p>
            <a:r>
              <a:rPr lang="en-GB" dirty="0" smtClean="0"/>
              <a:t>The pains of awkwardness</a:t>
            </a:r>
          </a:p>
          <a:p>
            <a:r>
              <a:rPr lang="en-GB" dirty="0" smtClean="0"/>
              <a:t>The pains of enmity. </a:t>
            </a:r>
          </a:p>
          <a:p>
            <a:r>
              <a:rPr lang="en-GB" dirty="0" smtClean="0"/>
              <a:t>The pains of an ill name. </a:t>
            </a:r>
          </a:p>
          <a:p>
            <a:r>
              <a:rPr lang="en-GB" dirty="0" smtClean="0"/>
              <a:t>The pains of piety. </a:t>
            </a:r>
          </a:p>
          <a:p>
            <a:r>
              <a:rPr lang="en-GB" dirty="0" smtClean="0"/>
              <a:t>The pains of benevolence. </a:t>
            </a:r>
          </a:p>
          <a:p>
            <a:r>
              <a:rPr lang="en-GB" dirty="0" smtClean="0"/>
              <a:t>The pains of malevolence. </a:t>
            </a:r>
          </a:p>
          <a:p>
            <a:r>
              <a:rPr lang="en-GB" dirty="0" smtClean="0"/>
              <a:t>The pains of the memory. </a:t>
            </a:r>
          </a:p>
          <a:p>
            <a:r>
              <a:rPr lang="en-GB" dirty="0" smtClean="0"/>
              <a:t>The pains of the imagination. </a:t>
            </a:r>
          </a:p>
          <a:p>
            <a:r>
              <a:rPr lang="en-GB" dirty="0" smtClean="0"/>
              <a:t>The pains of expectation. </a:t>
            </a:r>
          </a:p>
          <a:p>
            <a:r>
              <a:rPr lang="en-GB" dirty="0" smtClean="0"/>
              <a:t>The pains dependent on association</a:t>
            </a:r>
            <a:endParaRPr lang="en-GB" dirty="0"/>
          </a:p>
        </p:txBody>
      </p:sp>
    </p:spTree>
    <p:extLst>
      <p:ext uri="{BB962C8B-B14F-4D97-AF65-F5344CB8AC3E}">
        <p14:creationId xmlns:p14="http://schemas.microsoft.com/office/powerpoint/2010/main" val="10660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1426</Words>
  <Application>Microsoft Office PowerPoint</Application>
  <PresentationFormat>On-screen Show (4:3)</PresentationFormat>
  <Paragraphs>84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Jeremy Bentham</vt:lpstr>
      <vt:lpstr>In Short…</vt:lpstr>
      <vt:lpstr>PowerPoint Presentation</vt:lpstr>
      <vt:lpstr>Panopticon</vt:lpstr>
      <vt:lpstr>Main Tenets</vt:lpstr>
      <vt:lpstr>Utilitarianism</vt:lpstr>
      <vt:lpstr>Felicific Calculus</vt:lpstr>
      <vt:lpstr>In Short…</vt:lpstr>
      <vt:lpstr>14 Pleasures; 12 Pains</vt:lpstr>
      <vt:lpstr>e.g.</vt:lpstr>
      <vt:lpstr>more sophisticated:</vt:lpstr>
      <vt:lpstr>Karl Marx</vt:lpstr>
      <vt:lpstr>Auto-Icon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Jeremy Bentham</dc:title>
  <dc:creator>Peter</dc:creator>
  <cp:lastModifiedBy>Peter</cp:lastModifiedBy>
  <cp:revision>11</cp:revision>
  <dcterms:created xsi:type="dcterms:W3CDTF">2012-12-20T22:05:23Z</dcterms:created>
  <dcterms:modified xsi:type="dcterms:W3CDTF">2012-12-20T23:21:01Z</dcterms:modified>
</cp:coreProperties>
</file>